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4"/>
  </p:sldMasterIdLst>
  <p:notesMasterIdLst>
    <p:notesMasterId r:id="rId15"/>
  </p:notesMasterIdLst>
  <p:sldIdLst>
    <p:sldId id="256" r:id="rId5"/>
    <p:sldId id="321" r:id="rId6"/>
    <p:sldId id="322" r:id="rId7"/>
    <p:sldId id="313" r:id="rId8"/>
    <p:sldId id="314" r:id="rId9"/>
    <p:sldId id="323" r:id="rId10"/>
    <p:sldId id="315" r:id="rId11"/>
    <p:sldId id="317" r:id="rId12"/>
    <p:sldId id="331" r:id="rId13"/>
    <p:sldId id="318" r:id="rId1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794" autoAdjust="0"/>
  </p:normalViewPr>
  <p:slideViewPr>
    <p:cSldViewPr snapToGrid="0">
      <p:cViewPr>
        <p:scale>
          <a:sx n="100" d="100"/>
          <a:sy n="100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A934-FEFE-44E7-AD11-8482D3424029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2502-6EC8-4005-82A6-0E2A43670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Increase transparency in the sale or exchange of conservation lands by state agencies and water management districts.</a:t>
            </a:r>
          </a:p>
          <a:p>
            <a:r>
              <a:rPr lang="en-US" sz="1200" dirty="0"/>
              <a:t>Require at least 30 days’ public notice before any meeting to consider a proposed land sale or exchange.</a:t>
            </a:r>
          </a:p>
          <a:p>
            <a:r>
              <a:rPr lang="en-US" sz="1200" dirty="0"/>
              <a:t>Ensure important transaction details are posted publicly, including the parcels involved.</a:t>
            </a:r>
          </a:p>
          <a:p>
            <a:r>
              <a:rPr lang="en-US" sz="1200" dirty="0"/>
              <a:t>Require clarification of which lands would remain protected through permanent conservation easements in an exchange.</a:t>
            </a:r>
          </a:p>
          <a:p>
            <a:r>
              <a:rPr lang="en-US" sz="1200" dirty="0"/>
              <a:t>Improve public accountability by requiring justification that the land is no longer needed for conservation purposes before disposal or exchange.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2502-6EC8-4005-82A6-0E2A436709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Overview of the Bill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SB 546 / HB 441 focuses on conservation lands in Florida.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bill addresses how certain public conservation lands may be sold or exchanged.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Its main purpose is to make these decisions more transparent and publicly accessible.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It applies to transactions involving state agencies and water management districts.</a:t>
            </a:r>
          </a:p>
          <a:p>
            <a:pPr marL="228600" lvl="1" indent="0">
              <a:lnSpc>
                <a:spcPct val="100000"/>
              </a:lnSpc>
              <a:buNone/>
            </a:pPr>
            <a:br>
              <a:rPr lang="en-US" sz="2400" b="1" dirty="0"/>
            </a:br>
            <a:r>
              <a:rPr lang="en-US" sz="2400" b="1" dirty="0"/>
              <a:t>Public Notice Requirements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bill requires at least 30 days of public notice before a meeting on a proposed sale or exchange.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Notice must give the public enough time to review and respond to the proposal.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Key details about the transaction must be made available online in advance.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This helps communities stay informed about possible changes to protected 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2502-6EC8-4005-82A6-0E2A436709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Accountability and Protection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The bill requires an explanation of why the land is no longer needed for conservation purposes.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 land exchanges, it must identify which areas will remain protected by a permanent conservation easement.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The bill strengthens public accountability in decisions about conservation property.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Overall, it aims to ensure that conservation land decisions are made with greater oversight and justification.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2502-6EC8-4005-82A6-0E2A436709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/>
              <a:t>Environmental:</a:t>
            </a:r>
            <a:endParaRPr lang="en-US" sz="1200" dirty="0"/>
          </a:p>
          <a:p>
            <a:r>
              <a:rPr lang="en-US" sz="1200" dirty="0"/>
              <a:t>May improve protection of critical ecosystems through clear conservation safeguards. </a:t>
            </a:r>
          </a:p>
          <a:p>
            <a:r>
              <a:rPr lang="en-US" sz="1200" dirty="0"/>
              <a:t>Better tracking of conservation land changes can support long-term environmental planning. </a:t>
            </a:r>
          </a:p>
          <a:p>
            <a:pPr marL="0" indent="0">
              <a:buNone/>
            </a:pPr>
            <a:r>
              <a:rPr lang="en-US" sz="1200" b="1" dirty="0"/>
              <a:t>Homeowners &amp; Developers:</a:t>
            </a:r>
            <a:endParaRPr lang="en-US" sz="1200" dirty="0"/>
          </a:p>
          <a:p>
            <a:r>
              <a:rPr lang="en-US" sz="1200" dirty="0"/>
              <a:t>Increased transparency provides more predictability in land use decisions. </a:t>
            </a:r>
          </a:p>
          <a:p>
            <a:r>
              <a:rPr lang="en-US" sz="1200" dirty="0"/>
              <a:t>Potential for new development opportunities if land becomes available. </a:t>
            </a:r>
          </a:p>
          <a:p>
            <a:r>
              <a:rPr lang="en-US" sz="1200" dirty="0"/>
              <a:t>Longer approval timelines due to added public notice and review requirements. </a:t>
            </a:r>
          </a:p>
          <a:p>
            <a:pPr marL="0" indent="0">
              <a:buNone/>
            </a:pPr>
            <a:r>
              <a:rPr lang="en-US" sz="1200" b="1" dirty="0"/>
              <a:t>Local Governments &amp; Water Management Districts:</a:t>
            </a:r>
            <a:endParaRPr lang="en-US" sz="1200" dirty="0"/>
          </a:p>
          <a:p>
            <a:r>
              <a:rPr lang="en-US" sz="1200" dirty="0"/>
              <a:t>Additional administrative responsibilities for public notice and documentation. </a:t>
            </a:r>
          </a:p>
          <a:p>
            <a:r>
              <a:rPr lang="en-US" sz="1200" dirty="0"/>
              <a:t>Increased accountability in decision-making processes. </a:t>
            </a:r>
          </a:p>
          <a:p>
            <a:r>
              <a:rPr lang="en-US" sz="1200" dirty="0"/>
              <a:t>Need to balance development pressures with environmental protection goals.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2502-6EC8-4005-82A6-0E2A436709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Determining what qualifies as land “no longer needed” for conservation may be subjective.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Increased transparency could slow down decision-making and project timelines.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Potential conflicts between economic development and environmental preservation.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Ensuring enforcement of conservation easements over time may require additional resources.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Public engagement may influence decisions, but could also introduce political pressure.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42502-6EC8-4005-82A6-0E2A436709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1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0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2EB70D-CD01-44DA-83B3-8FEB3383D307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7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1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7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4408324-A84C-4A45-93B6-78D079CCE772}" type="datetime1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9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senate.gov/Session/Bill/2026/848" TargetMode="External"/><Relationship Id="rId13" Type="http://schemas.openxmlformats.org/officeDocument/2006/relationships/hyperlink" Target="https://www.flhouse.gov/Sections/Bills/billsdetail.aspx?BillId=82670&amp;SessionId=113" TargetMode="External"/><Relationship Id="rId3" Type="http://schemas.openxmlformats.org/officeDocument/2006/relationships/hyperlink" Target="https://www.flhouse.gov/Sections/Bills/billsdetail.aspx?BillId=82812&amp;SessionId=113" TargetMode="External"/><Relationship Id="rId7" Type="http://schemas.openxmlformats.org/officeDocument/2006/relationships/hyperlink" Target="https://www.flhouse.gov/Sections/Bills/billsdetail.aspx?BillId=83201&amp;SessionId=113" TargetMode="External"/><Relationship Id="rId12" Type="http://schemas.openxmlformats.org/officeDocument/2006/relationships/hyperlink" Target="https://www.flsenate.gov/Session/Bill/2026/1366/?Tab=BillHistory" TargetMode="External"/><Relationship Id="rId2" Type="http://schemas.openxmlformats.org/officeDocument/2006/relationships/hyperlink" Target="https://www.flsenate.gov/Session/Bill/2026/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senate.gov/Session/Bill/2026/698/?Tab=BillHistory" TargetMode="External"/><Relationship Id="rId11" Type="http://schemas.openxmlformats.org/officeDocument/2006/relationships/hyperlink" Target="https://www.flhouse.gov/Sections/Bills/billsdetail.aspx?BillId=83657&amp;SessionId=113" TargetMode="External"/><Relationship Id="rId5" Type="http://schemas.openxmlformats.org/officeDocument/2006/relationships/hyperlink" Target="https://www.flsenate.gov/Session/Bill/2026/1007" TargetMode="External"/><Relationship Id="rId15" Type="http://schemas.openxmlformats.org/officeDocument/2006/relationships/hyperlink" Target="https://www.flhouse.gov/Sections/Bills/billsdetail.aspx?BillId=84197&amp;SessionId=113" TargetMode="External"/><Relationship Id="rId10" Type="http://schemas.openxmlformats.org/officeDocument/2006/relationships/hyperlink" Target="https://www.flsenate.gov/Session/Bill/2026/1230/?Tab=BillHistory" TargetMode="External"/><Relationship Id="rId4" Type="http://schemas.openxmlformats.org/officeDocument/2006/relationships/hyperlink" Target="https://www.flsenate.gov/Session/Bill/2026/484/?Tab=BillHistory" TargetMode="External"/><Relationship Id="rId9" Type="http://schemas.openxmlformats.org/officeDocument/2006/relationships/hyperlink" Target="https://www.flhouse.gov/Sections/Bills/billsdetail.aspx?BillId=84202" TargetMode="External"/><Relationship Id="rId14" Type="http://schemas.openxmlformats.org/officeDocument/2006/relationships/hyperlink" Target="https://www.flsenate.gov/Session/Bill/2026/1724/?Tab=BillHist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AE4974-0F58-434D-96FB-6B0610DBA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l="2447" r="8664"/>
          <a:stretch/>
        </p:blipFill>
        <p:spPr>
          <a:xfrm>
            <a:off x="-1504" y="369659"/>
            <a:ext cx="6095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7D85A-61C4-443F-92B1-152B98C46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r="50050"/>
          <a:stretch/>
        </p:blipFill>
        <p:spPr>
          <a:xfrm>
            <a:off x="6094476" y="10"/>
            <a:ext cx="6089904" cy="6857990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8D17710A-2F80-4323-9D32-014D94685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F3789-04B4-41DF-A645-004463E5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11" y="2268939"/>
            <a:ext cx="10379999" cy="15297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lands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4AF0B4-920A-793F-D9A6-E78A822C1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" y="4849092"/>
            <a:ext cx="12176760" cy="82850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SB546, HB441</a:t>
            </a:r>
          </a:p>
        </p:txBody>
      </p:sp>
    </p:spTree>
    <p:extLst>
      <p:ext uri="{BB962C8B-B14F-4D97-AF65-F5344CB8AC3E}">
        <p14:creationId xmlns:p14="http://schemas.microsoft.com/office/powerpoint/2010/main" val="13584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B1D56-1D5A-0CCC-5538-A05BAE31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26808-CF77-99E2-F041-93F4FE33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l="2447" r="866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4F16F-0DD5-C77F-3E98-5A593A1BA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r="50050"/>
          <a:stretch/>
        </p:blipFill>
        <p:spPr>
          <a:xfrm>
            <a:off x="6094476" y="10"/>
            <a:ext cx="6089904" cy="6857990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5954D2A2-B693-6AC4-EB44-1186F1AE3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DF7D7-E93D-F6CD-97B9-C671F995E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11" y="2208554"/>
            <a:ext cx="10379999" cy="15297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18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D800-4591-31F6-D35B-196F14CC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Bill Sponsors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2BFC7-5EEE-D89F-DD9F-C04B30F3C4F3}"/>
              </a:ext>
            </a:extLst>
          </p:cNvPr>
          <p:cNvSpPr txBox="1"/>
          <p:nvPr/>
        </p:nvSpPr>
        <p:spPr>
          <a:xfrm>
            <a:off x="446715" y="2018603"/>
            <a:ext cx="390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Senator Debbie Mayfield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EE991-1891-F6D2-9835-36D684484DAB}"/>
              </a:ext>
            </a:extLst>
          </p:cNvPr>
          <p:cNvSpPr txBox="1"/>
          <p:nvPr/>
        </p:nvSpPr>
        <p:spPr>
          <a:xfrm>
            <a:off x="7020609" y="2012187"/>
            <a:ext cx="396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Representatives</a:t>
            </a:r>
          </a:p>
        </p:txBody>
      </p:sp>
      <p:pic>
        <p:nvPicPr>
          <p:cNvPr id="3" name="Picture 2" descr="Senator Mayfield">
            <a:extLst>
              <a:ext uri="{FF2B5EF4-FFF2-40B4-BE49-F238E27FC236}">
                <a16:creationId xmlns:a16="http://schemas.microsoft.com/office/drawing/2014/main" id="{1A8F2D01-C91B-4C95-828A-67C80BBD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0" y="2779775"/>
            <a:ext cx="2645741" cy="35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CD8B5F1-E813-0AA6-2FBE-0E388F6F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86" y="2788932"/>
            <a:ext cx="112885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622A3C-1899-EBDA-D3E7-8591F395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43" y="2788932"/>
            <a:ext cx="113157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60949AD-8BAD-BC60-A76A-4722F99E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81" y="2788932"/>
            <a:ext cx="1131570" cy="15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F21032D-9B07-2AEC-A8D5-B4E46223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01" y="4827991"/>
            <a:ext cx="1169678" cy="15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EDDBB7B-F82C-CE49-E272-6B413C95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70" y="4827992"/>
            <a:ext cx="1169677" cy="15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74A3B8D-BD59-9DFD-B50C-8417C405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51" y="4841696"/>
            <a:ext cx="1173885" cy="15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3EB8ED1-9C7F-2ECC-E78A-698568C7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19" y="2779775"/>
            <a:ext cx="1173884" cy="1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68FB17D-A0AD-251B-36FC-5EFC46D9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797" y="4827993"/>
            <a:ext cx="1173884" cy="15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3F88DDC6-E5AE-4C5A-F0F9-3206DDE8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871" y="2788932"/>
            <a:ext cx="1085778" cy="1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D51A9-75C4-0168-40D2-026E9DB760E0}"/>
              </a:ext>
            </a:extLst>
          </p:cNvPr>
          <p:cNvSpPr txBox="1"/>
          <p:nvPr/>
        </p:nvSpPr>
        <p:spPr>
          <a:xfrm>
            <a:off x="10315589" y="4319134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Meg Weinberger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B4EE0-A802-B39F-55B6-2BC641A33CB9}"/>
              </a:ext>
            </a:extLst>
          </p:cNvPr>
          <p:cNvSpPr txBox="1"/>
          <p:nvPr/>
        </p:nvSpPr>
        <p:spPr>
          <a:xfrm>
            <a:off x="5973091" y="4304773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Allison 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29C11-05C9-54A4-E5EC-4EED71C0B261}"/>
              </a:ext>
            </a:extLst>
          </p:cNvPr>
          <p:cNvSpPr txBox="1"/>
          <p:nvPr/>
        </p:nvSpPr>
        <p:spPr>
          <a:xfrm>
            <a:off x="4505901" y="4319134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Kim Kendall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CD045-5BA6-8A23-7561-2544C27E67BA}"/>
              </a:ext>
            </a:extLst>
          </p:cNvPr>
          <p:cNvSpPr txBox="1"/>
          <p:nvPr/>
        </p:nvSpPr>
        <p:spPr>
          <a:xfrm>
            <a:off x="7263398" y="4319134"/>
            <a:ext cx="1708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Yvette Benarroch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7AB04-BE1C-F274-082D-2BF0D349ED62}"/>
              </a:ext>
            </a:extLst>
          </p:cNvPr>
          <p:cNvSpPr txBox="1"/>
          <p:nvPr/>
        </p:nvSpPr>
        <p:spPr>
          <a:xfrm>
            <a:off x="5174550" y="6396482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Dean Black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E3A5A-5C4D-CC2D-1BDF-F805AA8B6EC6}"/>
              </a:ext>
            </a:extLst>
          </p:cNvPr>
          <p:cNvSpPr txBox="1"/>
          <p:nvPr/>
        </p:nvSpPr>
        <p:spPr>
          <a:xfrm>
            <a:off x="6582442" y="6378087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Daryl Campbell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1EFF6-618F-6703-E453-7022CE37913A}"/>
              </a:ext>
            </a:extLst>
          </p:cNvPr>
          <p:cNvSpPr txBox="1"/>
          <p:nvPr/>
        </p:nvSpPr>
        <p:spPr>
          <a:xfrm>
            <a:off x="7979662" y="6391534"/>
            <a:ext cx="164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Dr. Anna V. Eskamani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A1557-F729-7B00-09AE-8B78C79F15E2}"/>
              </a:ext>
            </a:extLst>
          </p:cNvPr>
          <p:cNvSpPr txBox="1"/>
          <p:nvPr/>
        </p:nvSpPr>
        <p:spPr>
          <a:xfrm>
            <a:off x="9540658" y="6365407"/>
            <a:ext cx="144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Debra </a:t>
            </a:r>
            <a:r>
              <a:rPr lang="en-US" sz="1400" dirty="0" err="1"/>
              <a:t>Tendrich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4528C-2DFE-828F-8929-91752212A15D}"/>
              </a:ext>
            </a:extLst>
          </p:cNvPr>
          <p:cNvSpPr txBox="1"/>
          <p:nvPr/>
        </p:nvSpPr>
        <p:spPr>
          <a:xfrm>
            <a:off x="8843547" y="4304773"/>
            <a:ext cx="144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Peggy Gossett-Seidman</a:t>
            </a:r>
          </a:p>
        </p:txBody>
      </p:sp>
    </p:spTree>
    <p:extLst>
      <p:ext uri="{BB962C8B-B14F-4D97-AF65-F5344CB8AC3E}">
        <p14:creationId xmlns:p14="http://schemas.microsoft.com/office/powerpoint/2010/main" val="281853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2E5A-15B6-A745-CA78-A7D810B5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Motivation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440F-1557-E353-F36E-CAC25CA1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5" y="2082899"/>
            <a:ext cx="6199366" cy="276471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Public opposition to a 600 acre land swap in the Guana River Wildlife Management Area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BE5F31-B0D6-5532-3162-F140BB9D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4927" r="21155" b="5652"/>
          <a:stretch>
            <a:fillRect/>
          </a:stretch>
        </p:blipFill>
        <p:spPr>
          <a:xfrm>
            <a:off x="6899567" y="179379"/>
            <a:ext cx="4981217" cy="64379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1B81FD-38AA-6204-25B9-AE8DD135907F}"/>
              </a:ext>
            </a:extLst>
          </p:cNvPr>
          <p:cNvSpPr txBox="1"/>
          <p:nvPr/>
        </p:nvSpPr>
        <p:spPr>
          <a:xfrm>
            <a:off x="585427" y="3429000"/>
            <a:ext cx="5936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“St. Johns County residents oppose Guana River Wildlife Management Area land swap” (News4JAX, 5/15/2025)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“Conservation groups sound alarm on opaque, fast-tracked Guana River land swap plan” (Florida Politics, 5/17/2025)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“Residents rally against proposed Guana Preserve land swap in St. Johns County” (First Coast News, 5/17/2025)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B3ACA-03DE-978A-310F-295EA050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9515-A0FB-6D33-ABE0-DB8AAC68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Objectives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58F1-5338-009A-5777-8B833D2E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19" y="2270224"/>
            <a:ext cx="4078783" cy="4562144"/>
          </a:xfrm>
        </p:spPr>
        <p:txBody>
          <a:bodyPr>
            <a:normAutofit/>
          </a:bodyPr>
          <a:lstStyle/>
          <a:p>
            <a:r>
              <a:rPr lang="en-US" sz="2400" dirty="0"/>
              <a:t>Increase transparency</a:t>
            </a:r>
          </a:p>
          <a:p>
            <a:r>
              <a:rPr lang="en-US" sz="2400" dirty="0"/>
              <a:t>Require 30-day public notice </a:t>
            </a:r>
          </a:p>
          <a:p>
            <a:r>
              <a:rPr lang="en-US" sz="2400" dirty="0"/>
              <a:t>Post transaction details publicly</a:t>
            </a:r>
          </a:p>
          <a:p>
            <a:r>
              <a:rPr lang="en-US" sz="2400" dirty="0"/>
              <a:t>Clarify exchange of lands</a:t>
            </a:r>
          </a:p>
          <a:p>
            <a:r>
              <a:rPr lang="en-US" sz="2400" dirty="0"/>
              <a:t>Justify changes in land use 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5CE6E-376C-B87A-6041-14B0D13A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93" b="28776"/>
          <a:stretch>
            <a:fillRect/>
          </a:stretch>
        </p:blipFill>
        <p:spPr>
          <a:xfrm>
            <a:off x="5554626" y="1935093"/>
            <a:ext cx="5823857" cy="4206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A4881-65D8-7A9E-DCB6-D8AD29CD0FD4}"/>
              </a:ext>
            </a:extLst>
          </p:cNvPr>
          <p:cNvSpPr txBox="1"/>
          <p:nvPr/>
        </p:nvSpPr>
        <p:spPr>
          <a:xfrm>
            <a:off x="5747658" y="6283824"/>
            <a:ext cx="564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Crystal River Preserve State Park in Citrus County</a:t>
            </a:r>
          </a:p>
        </p:txBody>
      </p:sp>
    </p:spTree>
    <p:extLst>
      <p:ext uri="{BB962C8B-B14F-4D97-AF65-F5344CB8AC3E}">
        <p14:creationId xmlns:p14="http://schemas.microsoft.com/office/powerpoint/2010/main" val="414241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9F8A-0633-7891-8B71-1AB08095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F046-AC48-8C56-6AB8-7082836D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Details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098C-411E-628A-0122-48B10E1B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64" y="2011680"/>
            <a:ext cx="6677450" cy="45621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   Overview of the Bill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SB 546 / HB 441 focuses on conservation lands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Process for selling or exchanging conservation lands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More transparent and accessible decisions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State agencies and water management districts</a:t>
            </a:r>
          </a:p>
          <a:p>
            <a:pPr marL="228600" lvl="1" indent="0">
              <a:lnSpc>
                <a:spcPct val="100000"/>
              </a:lnSpc>
              <a:buNone/>
            </a:pPr>
            <a:br>
              <a:rPr lang="en-US" sz="2400" b="1" dirty="0"/>
            </a:br>
            <a:r>
              <a:rPr lang="en-US" sz="2400" b="1" dirty="0"/>
              <a:t>Public Notice Requirements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 30-day public notice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Sufficient time to review and respond to proposals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Publish key details online in advance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Keep the public informed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A7D9A-E61E-7996-4C88-3D4543383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17" y="2090057"/>
            <a:ext cx="5060619" cy="3795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2793C-71FF-929C-CA8F-277370F6C813}"/>
              </a:ext>
            </a:extLst>
          </p:cNvPr>
          <p:cNvSpPr txBox="1"/>
          <p:nvPr/>
        </p:nvSpPr>
        <p:spPr>
          <a:xfrm>
            <a:off x="8074552" y="6081486"/>
            <a:ext cx="301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Fickett Hammock Preserve in </a:t>
            </a:r>
          </a:p>
          <a:p>
            <a:pPr algn="ctr"/>
            <a:r>
              <a:rPr lang="en-US" dirty="0"/>
              <a:t>Hernando County</a:t>
            </a:r>
          </a:p>
        </p:txBody>
      </p:sp>
    </p:spTree>
    <p:extLst>
      <p:ext uri="{BB962C8B-B14F-4D97-AF65-F5344CB8AC3E}">
        <p14:creationId xmlns:p14="http://schemas.microsoft.com/office/powerpoint/2010/main" val="336546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2467-EDB8-93B1-84FF-EA6B7B0F1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B499-6F9D-20D3-B74B-30EC819E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Details</a:t>
            </a:r>
            <a:endParaRPr lang="en-US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6152B-8CF0-ED28-C235-9693FA81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2" y="2377138"/>
            <a:ext cx="4381925" cy="456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Accountability and Protection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Reasons for change in land use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Identification of conservation areas in land exchanges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More public involvement in conservation land decisions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Public and justified conservation land decisions</a:t>
            </a:r>
            <a:br>
              <a:rPr lang="en-US" dirty="0"/>
            </a:br>
            <a:br>
              <a:rPr lang="en-US" dirty="0"/>
            </a:b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3B6E6-2B9E-A7DF-7340-F42AD909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018066"/>
            <a:ext cx="6005707" cy="3891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154E4-C68C-DF60-746C-8A1CDFD8C44D}"/>
              </a:ext>
            </a:extLst>
          </p:cNvPr>
          <p:cNvSpPr txBox="1"/>
          <p:nvPr/>
        </p:nvSpPr>
        <p:spPr>
          <a:xfrm>
            <a:off x="7446241" y="5969460"/>
            <a:ext cx="391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Silver Springs Forest Conservation Area</a:t>
            </a:r>
            <a:br>
              <a:rPr lang="en-US" dirty="0"/>
            </a:br>
            <a:r>
              <a:rPr lang="en-US" dirty="0"/>
              <a:t> in Marion County</a:t>
            </a:r>
          </a:p>
        </p:txBody>
      </p:sp>
    </p:spTree>
    <p:extLst>
      <p:ext uri="{BB962C8B-B14F-4D97-AF65-F5344CB8AC3E}">
        <p14:creationId xmlns:p14="http://schemas.microsoft.com/office/powerpoint/2010/main" val="286964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9FE52-780C-BFE8-026A-F7039ACCB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E377-DD0C-CEDE-D03C-08DCE73E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Potential Impacts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6C02E-CF48-D7B0-0BF7-9E44EBF7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13" y="2076450"/>
            <a:ext cx="11183162" cy="4497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Environmental:</a:t>
            </a:r>
            <a:endParaRPr lang="en-US" sz="2600" dirty="0"/>
          </a:p>
          <a:p>
            <a:r>
              <a:rPr lang="en-US" sz="2600" dirty="0"/>
              <a:t>Protecting critical ecosystems </a:t>
            </a:r>
          </a:p>
          <a:p>
            <a:r>
              <a:rPr lang="en-US" sz="2600" dirty="0"/>
              <a:t>Long-term environmental planning </a:t>
            </a:r>
          </a:p>
          <a:p>
            <a:pPr marL="0" indent="0">
              <a:buNone/>
            </a:pPr>
            <a:r>
              <a:rPr lang="en-US" sz="2600" b="1" dirty="0"/>
              <a:t>Developers:</a:t>
            </a:r>
            <a:endParaRPr lang="en-US" sz="2600" dirty="0"/>
          </a:p>
          <a:p>
            <a:r>
              <a:rPr lang="en-US" sz="2600" dirty="0"/>
              <a:t>Predictability in land use decisions</a:t>
            </a:r>
          </a:p>
          <a:p>
            <a:r>
              <a:rPr lang="en-US" sz="2600" dirty="0"/>
              <a:t>New development opportunities</a:t>
            </a:r>
          </a:p>
          <a:p>
            <a:r>
              <a:rPr lang="en-US" sz="2600" dirty="0"/>
              <a:t>Longer approval timelines  </a:t>
            </a:r>
          </a:p>
          <a:p>
            <a:pPr marL="0" indent="0">
              <a:buNone/>
            </a:pPr>
            <a:r>
              <a:rPr lang="en-US" sz="2600" b="1" dirty="0"/>
              <a:t>Local Governments &amp; Water Management Districts:</a:t>
            </a:r>
            <a:endParaRPr lang="en-US" sz="2600" dirty="0"/>
          </a:p>
          <a:p>
            <a:r>
              <a:rPr lang="en-US" sz="2600" dirty="0"/>
              <a:t>Additional administrative responsibilities</a:t>
            </a:r>
          </a:p>
          <a:p>
            <a:r>
              <a:rPr lang="en-US" sz="2600" dirty="0"/>
              <a:t>More accountability in the decision process </a:t>
            </a:r>
          </a:p>
          <a:p>
            <a:r>
              <a:rPr lang="en-US" sz="2600" dirty="0"/>
              <a:t>Balance development with environmental protection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E943A-58EA-0138-6B76-5B53E23DC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97" y="2163782"/>
            <a:ext cx="2845353" cy="379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45982-0FF8-DC78-DB40-2EA00D99681E}"/>
              </a:ext>
            </a:extLst>
          </p:cNvPr>
          <p:cNvSpPr txBox="1"/>
          <p:nvPr/>
        </p:nvSpPr>
        <p:spPr>
          <a:xfrm>
            <a:off x="7869002" y="6014825"/>
            <a:ext cx="3628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Jumper Creek Wildlife Management </a:t>
            </a:r>
          </a:p>
          <a:p>
            <a:pPr algn="ctr"/>
            <a:r>
              <a:rPr lang="en-US" dirty="0"/>
              <a:t>Area in Sumter County</a:t>
            </a:r>
          </a:p>
        </p:txBody>
      </p:sp>
    </p:spTree>
    <p:extLst>
      <p:ext uri="{BB962C8B-B14F-4D97-AF65-F5344CB8AC3E}">
        <p14:creationId xmlns:p14="http://schemas.microsoft.com/office/powerpoint/2010/main" val="378462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9F04-6E87-876E-A151-D4A77A729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9FEF-036C-5D33-9BA9-DD5B3F44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Considerations</a:t>
            </a:r>
            <a:endParaRPr lang="en-US" sz="4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864F44-BA93-A13E-4F1A-59AD8BE7E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1678" y="2644616"/>
            <a:ext cx="4657998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Defining land “no longer needed”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</a:t>
            </a:r>
            <a:r>
              <a:rPr lang="en-US" altLang="en-US" dirty="0"/>
              <a:t>lower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project timelines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altLang="en-US" dirty="0"/>
              <a:t>C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onflicts between development and environmental preservation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Enforcement of conservation easements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lang="en-US" altLang="en-US" dirty="0"/>
              <a:t>olitical pressure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5DAEC-3FA1-04A7-3192-76A67ED41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78" y="2405743"/>
            <a:ext cx="6763658" cy="3804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0C859-08E0-785B-51D5-3DFAD01F6044}"/>
              </a:ext>
            </a:extLst>
          </p:cNvPr>
          <p:cNvSpPr txBox="1"/>
          <p:nvPr/>
        </p:nvSpPr>
        <p:spPr>
          <a:xfrm>
            <a:off x="6640488" y="6210300"/>
            <a:ext cx="434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Cypress Lakes Preserve in Hernando County</a:t>
            </a:r>
          </a:p>
        </p:txBody>
      </p:sp>
    </p:spTree>
    <p:extLst>
      <p:ext uri="{BB962C8B-B14F-4D97-AF65-F5344CB8AC3E}">
        <p14:creationId xmlns:p14="http://schemas.microsoft.com/office/powerpoint/2010/main" val="111893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6E9F-9C6D-306A-8074-A5C0A7C1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91F4-BBEF-4508-1778-90994F18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  that  passed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90019135-482D-E174-CD58-C9CB093AC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02502"/>
              </p:ext>
            </p:extLst>
          </p:nvPr>
        </p:nvGraphicFramePr>
        <p:xfrm>
          <a:off x="251034" y="2073877"/>
          <a:ext cx="11687849" cy="431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7791">
                  <a:extLst>
                    <a:ext uri="{9D8B030D-6E8A-4147-A177-3AD203B41FA5}">
                      <a16:colId xmlns:a16="http://schemas.microsoft.com/office/drawing/2014/main" val="1431839686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06761577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325569265"/>
                    </a:ext>
                  </a:extLst>
                </a:gridCol>
                <a:gridCol w="4480808">
                  <a:extLst>
                    <a:ext uri="{9D8B030D-6E8A-4147-A177-3AD203B41FA5}">
                      <a16:colId xmlns:a16="http://schemas.microsoft.com/office/drawing/2014/main" val="3147430039"/>
                    </a:ext>
                  </a:extLst>
                </a:gridCol>
              </a:tblGrid>
              <a:tr h="381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 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36852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 District Funding</a:t>
                      </a:r>
                      <a:endParaRPr lang="en-US" sz="20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214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273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Passed 3/6/26, 3/4/26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4714703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Centers </a:t>
                      </a:r>
                      <a:endParaRPr lang="en-US" sz="20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484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1007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by the Governor 5/7/2026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378349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Onsite Sewage Treatment and Disposal System</a:t>
                      </a:r>
                      <a:endParaRPr lang="en-US" sz="20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698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589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by the Governor 5/6/2026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439798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Stormwater Treatment</a:t>
                      </a:r>
                      <a:endParaRPr lang="en-US" sz="20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kern="1200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/>
                        </a:rPr>
                        <a:t>848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kern="1200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9"/>
                        </a:rPr>
                        <a:t>1457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by the Governor 5/6/2026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784787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Perfluoroalkyl and Polyfluoroalkyl Substances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1230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1019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Passed 3/4/26, 3/12/26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173452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and Suits Against the Government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2"/>
                        </a:rPr>
                        <a:t>1366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3"/>
                        </a:rPr>
                        <a:t>145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Passed 3/10/26, 3/12/26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75804"/>
                  </a:ext>
                </a:extLst>
              </a:tr>
              <a:tr h="56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 Services </a:t>
                      </a:r>
                      <a:endParaRPr lang="en-US" sz="20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4"/>
                        </a:rPr>
                        <a:t>1724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5"/>
                        </a:rPr>
                        <a:t>1451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Passed 3/13/26, 3/12/26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34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90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685298-10ad-4d7d-ae17-0a075b3b5f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575E8B48CDC4F9CBB8850D13B7850" ma:contentTypeVersion="10" ma:contentTypeDescription="Create a new document." ma:contentTypeScope="" ma:versionID="dc6887e6025c5aa33f01fa71bb344c32">
  <xsd:schema xmlns:xsd="http://www.w3.org/2001/XMLSchema" xmlns:xs="http://www.w3.org/2001/XMLSchema" xmlns:p="http://schemas.microsoft.com/office/2006/metadata/properties" xmlns:ns3="82685298-10ad-4d7d-ae17-0a075b3b5fc1" targetNamespace="http://schemas.microsoft.com/office/2006/metadata/properties" ma:root="true" ma:fieldsID="fe262a86fac4812786242a95382e43f0" ns3:_="">
    <xsd:import namespace="82685298-10ad-4d7d-ae17-0a075b3b5fc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85298-10ad-4d7d-ae17-0a075b3b5fc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0117F7-0F46-4F91-A710-89D07DA2CC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82685298-10ad-4d7d-ae17-0a075b3b5fc1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F62EB40-A9FA-452A-9E0F-61F567F1B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AD9D1-1A56-4209-8507-AA1C49574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685298-10ad-4d7d-ae17-0a075b3b5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24976</TotalTime>
  <Words>841</Words>
  <Application>Microsoft Office PowerPoint</Application>
  <PresentationFormat>Widescreen</PresentationFormat>
  <Paragraphs>145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 SemiCondensed</vt:lpstr>
      <vt:lpstr>Calibri</vt:lpstr>
      <vt:lpstr>Corbel</vt:lpstr>
      <vt:lpstr>Times New Roman</vt:lpstr>
      <vt:lpstr>Wingdings</vt:lpstr>
      <vt:lpstr>Banded</vt:lpstr>
      <vt:lpstr>Conservation lands</vt:lpstr>
      <vt:lpstr>Bill Sponsors</vt:lpstr>
      <vt:lpstr>Motivation</vt:lpstr>
      <vt:lpstr>Objectives</vt:lpstr>
      <vt:lpstr>Details</vt:lpstr>
      <vt:lpstr>Details</vt:lpstr>
      <vt:lpstr>Potential Impacts</vt:lpstr>
      <vt:lpstr>Considerations</vt:lpstr>
      <vt:lpstr>bills  that  passed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Legislations</dc:title>
  <dc:creator>Allison Lykins</dc:creator>
  <cp:lastModifiedBy>sfolsom</cp:lastModifiedBy>
  <cp:revision>87</cp:revision>
  <cp:lastPrinted>2022-07-20T18:47:52Z</cp:lastPrinted>
  <dcterms:created xsi:type="dcterms:W3CDTF">2022-04-25T20:03:41Z</dcterms:created>
  <dcterms:modified xsi:type="dcterms:W3CDTF">2026-05-20T14:46:25Z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0x0101009CB575E8B48CDC4F9CBB8850D13B7850</vt:lpwstr>
  </property>
</Properties>
</file>